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embeddedFontLst>
    <p:embeddedFont>
      <p:font typeface="Helvetica Neue" panose="02000503000000020004" pitchFamily="2" charset="0"/>
      <p:regular r:id="rId13"/>
      <p:bold r:id="rId14"/>
      <p:italic r:id="rId15"/>
      <p:boldItalic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0" roundtripDataSignature="AMtx7miTfkAgM8WE5DaYNyr/EfyNViWVg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67"/>
  </p:normalViewPr>
  <p:slideViewPr>
    <p:cSldViewPr snapToGrid="0">
      <p:cViewPr varScale="1">
        <p:scale>
          <a:sx n="97" d="100"/>
          <a:sy n="97" d="100"/>
        </p:scale>
        <p:origin x="256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4" name="Google Shape;2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1" name="Google Shape;28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1" name="Google Shape;23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7" name="Google Shape;23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3" name="Google Shape;24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0" name="Google Shape;25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6" name="Google Shape;25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3" name="Google Shape;26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9" name="Google Shape;2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5" name="Google Shape;27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Teal Background">
  <p:cSld name="Cover - Teal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13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13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13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Green">
  <p:cSld name="Split - Green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22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" name="Google Shape;67;p22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22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 b="1">
                <a:solidFill>
                  <a:schemeClr val="accen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22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22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Blue">
  <p:cSld name="Title &amp; Text - Blue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3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3" name="Google Shape;73;p23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rgbClr val="03679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4" name="Google Shape;74;p23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23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23"/>
          <p:cNvSpPr txBox="1">
            <a:spLocks noGrp="1"/>
          </p:cNvSpPr>
          <p:nvPr>
            <p:ph type="body" idx="2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Purple">
  <p:cSld name="Title &amp; Text - Purple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9" name="Google Shape;79;p24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0" name="Google Shape;80;p24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24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24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Green">
  <p:cSld name="Title &amp; Text - Green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5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85" name="Google Shape;85;p25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6" name="Google Shape;86;p25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25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25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Blue">
  <p:cSld name="Title &amp; Text with Dots - Blue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oogle Shape;90;p26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91" name="Google Shape;91;p26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2" name="Google Shape;92;p26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3" name="Google Shape;93;p26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26"/>
          <p:cNvSpPr txBox="1">
            <a:spLocks noGrp="1"/>
          </p:cNvSpPr>
          <p:nvPr>
            <p:ph type="body" idx="1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26"/>
          <p:cNvSpPr txBox="1">
            <a:spLocks noGrp="1"/>
          </p:cNvSpPr>
          <p:nvPr>
            <p:ph type="body" idx="2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Purple">
  <p:cSld name="Title &amp; Text with Dots - Purple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oogle Shape;97;p27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98" name="Google Shape;98;p27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" name="Google Shape;99;p27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0" name="Google Shape;100;p27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7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27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Teal">
  <p:cSld name="Title &amp; Text with Dots - Teal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8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8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6" name="Google Shape;106;p28"/>
          <p:cNvSpPr txBox="1">
            <a:spLocks noGrp="1"/>
          </p:cNvSpPr>
          <p:nvPr>
            <p:ph type="body" idx="2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107" name="Google Shape;107;p28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08" name="Google Shape;108;p28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9" name="Google Shape;109;p28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- Green">
  <p:cSld name="Title &amp; Text with Dots- Green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oogle Shape;111;p29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12" name="Google Shape;112;p29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3" name="Google Shape;113;p29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4" name="Google Shape;114;p29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9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9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Blue">
  <p:cSld name="Image &amp; Text - Blue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0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sz="32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9" name="Google Shape;119;p30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0" name="Google Shape;120;p30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30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2" name="Google Shape;122;p30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Purple">
  <p:cSld name="Image &amp; Text - Purple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1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sz="32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25" name="Google Shape;125;p31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6" name="Google Shape;126;p31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31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8" name="Google Shape;128;p31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Teal">
  <p:cSld name="Title &amp; Text - Teal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9" name="Google Shape;19;p14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0" name="Google Shape;20;p14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14"/>
          <p:cNvSpPr txBox="1">
            <a:spLocks noGrp="1"/>
          </p:cNvSpPr>
          <p:nvPr>
            <p:ph type="body" idx="1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14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Teal">
  <p:cSld name="Image &amp; Text - Teal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32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sz="32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1" name="Google Shape;131;p32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2" name="Google Shape;132;p32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32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34" name="Google Shape;134;p32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Green">
  <p:cSld name="Image &amp; Text - Green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3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sz="32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7" name="Google Shape;137;p33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8" name="Google Shape;138;p33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33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40" name="Google Shape;140;p33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Blue">
  <p:cSld name="Title &amp; Two Column - Blue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4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w="12700" cap="flat" cmpd="sng">
            <a:solidFill>
              <a:srgbClr val="0147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3" name="Google Shape;143;p34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44" name="Google Shape;144;p34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5" name="Google Shape;145;p34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46" name="Google Shape;146;p34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7" name="Google Shape;147;p34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34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9" name="Google Shape;149;p34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p34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1" name="Google Shape;151;p34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p34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3" name="Google Shape;153;p34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Purple">
  <p:cSld name="Title &amp; Two Column - Purple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5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6" name="Google Shape;156;p35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57" name="Google Shape;157;p35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8" name="Google Shape;158;p35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59" name="Google Shape;159;p35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0" name="Google Shape;160;p35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35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2" name="Google Shape;162;p35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3" name="Google Shape;163;p35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4" name="Google Shape;164;p35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5" name="Google Shape;165;p35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6" name="Google Shape;166;p35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Teal">
  <p:cSld name="Title &amp; Two Column - Teal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6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9" name="Google Shape;169;p36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70" name="Google Shape;170;p36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" name="Google Shape;171;p36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72" name="Google Shape;172;p36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3" name="Google Shape;173;p36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36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5" name="Google Shape;175;p36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6" name="Google Shape;176;p36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7" name="Google Shape;177;p36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8" name="Google Shape;178;p36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9" name="Google Shape;179;p36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Green">
  <p:cSld name="Title &amp; Two Column - Green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7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2" name="Google Shape;182;p37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83" name="Google Shape;183;p37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" name="Google Shape;184;p37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85" name="Google Shape;185;p37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86" name="Google Shape;186;p37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37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8" name="Google Shape;188;p37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9" name="Google Shape;189;p37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0" name="Google Shape;190;p37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1" name="Google Shape;191;p37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2" name="Google Shape;192;p37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Blue">
  <p:cSld name="Title on Colored Background - Blu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8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38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38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7" name="Google Shape;197;p38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38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38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Purple">
  <p:cSld name="Title on Colored Background - Purple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9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39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39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4" name="Google Shape;204;p39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39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39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Teal">
  <p:cSld name="Title on Colored Background - Teal"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40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40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40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1" name="Google Shape;211;p40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40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40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Green">
  <p:cSld name="Title on Colored Background - Green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41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41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41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8" name="Google Shape;218;p41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41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41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Blue Background">
  <p:cSld name="Cover - Blu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15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15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15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Purple Background">
  <p:cSld name="Cover - Purpl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16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16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6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Green Background">
  <p:cSld name="Cover - Green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94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17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7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7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8"/>
          <p:cNvSpPr txBox="1">
            <a:spLocks noGrp="1"/>
          </p:cNvSpPr>
          <p:nvPr>
            <p:ph type="title"/>
          </p:nvPr>
        </p:nvSpPr>
        <p:spPr>
          <a:xfrm>
            <a:off x="6712238" y="4570639"/>
            <a:ext cx="488921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4000"/>
              <a:buFont typeface="Helvetica Neue"/>
              <a:buNone/>
              <a:defRPr sz="4000" b="1">
                <a:solidFill>
                  <a:srgbClr val="405E7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40" name="Google Shape;40;p18"/>
          <p:cNvPicPr preferRelativeResize="0"/>
          <p:nvPr/>
        </p:nvPicPr>
        <p:blipFill rotWithShape="1">
          <a:blip r:embed="rId2">
            <a:alphaModFix/>
          </a:blip>
          <a:srcRect l="30622" t="-2" r="34584"/>
          <a:stretch/>
        </p:blipFill>
        <p:spPr>
          <a:xfrm>
            <a:off x="0" y="14990"/>
            <a:ext cx="4242216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1" name="Google Shape;41;p18"/>
          <p:cNvCxnSpPr/>
          <p:nvPr/>
        </p:nvCxnSpPr>
        <p:spPr>
          <a:xfrm>
            <a:off x="4737140" y="6016980"/>
            <a:ext cx="7454860" cy="0"/>
          </a:xfrm>
          <a:prstGeom prst="straightConnector1">
            <a:avLst/>
          </a:prstGeom>
          <a:noFill/>
          <a:ln w="9525" cap="flat" cmpd="sng">
            <a:solidFill>
              <a:srgbClr val="405E79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42" name="Google Shape;42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03790" y="3746756"/>
            <a:ext cx="1956048" cy="2028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plit - Blu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Google Shape;45;p19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19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9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19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19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Purple">
  <p:cSld name="Split - Purple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20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" name="Google Shape;53;p20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20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20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20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Teal">
  <p:cSld name="Split - Teal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21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" name="Google Shape;60;p21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21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sz="3200" b="1">
                <a:solidFill>
                  <a:schemeClr val="accent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21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21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"/>
          <p:cNvSpPr txBox="1">
            <a:spLocks noGrp="1"/>
          </p:cNvSpPr>
          <p:nvPr>
            <p:ph type="body" idx="1"/>
          </p:nvPr>
        </p:nvSpPr>
        <p:spPr>
          <a:xfrm>
            <a:off x="1791097" y="1452253"/>
            <a:ext cx="8609806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es-ES_tradnl" dirty="0"/>
              <a:t>Module 3.5 – Verificación para la reunificación familiar</a:t>
            </a:r>
          </a:p>
        </p:txBody>
      </p:sp>
      <p:sp>
        <p:nvSpPr>
          <p:cNvPr id="227" name="Google Shape;227;p1"/>
          <p:cNvSpPr txBox="1">
            <a:spLocks noGrp="1"/>
          </p:cNvSpPr>
          <p:nvPr>
            <p:ph type="body" idx="2"/>
          </p:nvPr>
        </p:nvSpPr>
        <p:spPr>
          <a:xfrm>
            <a:off x="2033971" y="3051922"/>
            <a:ext cx="8683625" cy="1665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286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s-ES_tradnl" sz="1800" dirty="0"/>
              <a:t>Al final de la sesión, los participantes serán capaces de:</a:t>
            </a:r>
            <a:endParaRPr lang="es-ES_tradnl" dirty="0"/>
          </a:p>
          <a:p>
            <a:pPr marL="971550" lvl="1" indent="-285750" algn="l" rtl="0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es-ES_tradnl" sz="1800" dirty="0">
                <a:solidFill>
                  <a:schemeClr val="lt1"/>
                </a:solidFill>
              </a:rPr>
              <a:t> Describir el papel de la verificación en la reunificación familiar.</a:t>
            </a:r>
            <a:endParaRPr lang="es-ES_tradnl" dirty="0"/>
          </a:p>
          <a:p>
            <a:pPr marL="971550" lvl="1" indent="-285750" algn="l" rtl="0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es-ES_tradnl" sz="1800" dirty="0">
                <a:solidFill>
                  <a:schemeClr val="lt1"/>
                </a:solidFill>
              </a:rPr>
              <a:t> Explicar los pasos clave para llevar a cabo la verificación.</a:t>
            </a:r>
            <a:endParaRPr lang="es-ES_tradnl" dirty="0"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endParaRPr lang="es-ES_tradnl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E2B413B-D26E-7885-BDF4-D74B5938CA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5200" y="5005636"/>
            <a:ext cx="4876800" cy="185236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1"/>
          <p:cNvSpPr txBox="1">
            <a:spLocks noGrp="1"/>
          </p:cNvSpPr>
          <p:nvPr>
            <p:ph type="title"/>
          </p:nvPr>
        </p:nvSpPr>
        <p:spPr>
          <a:xfrm>
            <a:off x="616945" y="41891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GB" sz="2800" dirty="0" err="1"/>
              <a:t>Verificación</a:t>
            </a:r>
            <a:r>
              <a:rPr lang="en-GB" sz="2800" dirty="0"/>
              <a:t>/</a:t>
            </a:r>
            <a:r>
              <a:rPr lang="en-GB" sz="2800" dirty="0" err="1"/>
              <a:t>Evaluación</a:t>
            </a:r>
            <a:r>
              <a:rPr lang="en-GB" sz="2800" dirty="0"/>
              <a:t> para </a:t>
            </a:r>
            <a:r>
              <a:rPr lang="en-GB" sz="2800" dirty="0" err="1"/>
              <a:t>niños</a:t>
            </a:r>
            <a:r>
              <a:rPr lang="en-GB" sz="2800" dirty="0"/>
              <a:t>, </a:t>
            </a:r>
            <a:r>
              <a:rPr lang="en-GB" sz="2800" dirty="0" err="1"/>
              <a:t>niñas</a:t>
            </a:r>
            <a:r>
              <a:rPr lang="en-GB" sz="2800" dirty="0"/>
              <a:t> y </a:t>
            </a:r>
            <a:r>
              <a:rPr lang="en-GB" sz="2800" dirty="0" err="1"/>
              <a:t>adolescentes</a:t>
            </a:r>
            <a:r>
              <a:rPr lang="en-GB" sz="2800" dirty="0"/>
              <a:t> </a:t>
            </a:r>
            <a:r>
              <a:rPr lang="en-GB" sz="2800" dirty="0" err="1"/>
              <a:t>refugiados</a:t>
            </a:r>
            <a:r>
              <a:rPr lang="en-GB" sz="2800" dirty="0"/>
              <a:t> no </a:t>
            </a:r>
            <a:r>
              <a:rPr lang="en-GB" sz="2800" dirty="0" err="1"/>
              <a:t>acompañados</a:t>
            </a:r>
            <a:r>
              <a:rPr lang="en-GB" sz="2800" dirty="0"/>
              <a:t> o </a:t>
            </a:r>
            <a:r>
              <a:rPr lang="en-GB" sz="2800" dirty="0" err="1"/>
              <a:t>separados</a:t>
            </a:r>
            <a:endParaRPr sz="2800" dirty="0"/>
          </a:p>
        </p:txBody>
      </p:sp>
      <p:sp>
        <p:nvSpPr>
          <p:cNvPr id="284" name="Google Shape;284;p11"/>
          <p:cNvSpPr/>
          <p:nvPr/>
        </p:nvSpPr>
        <p:spPr>
          <a:xfrm>
            <a:off x="616945" y="1744477"/>
            <a:ext cx="11167084" cy="45673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reunificación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familiar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debe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ser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prioridad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para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los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niños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niñas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y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adolescentes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refugiados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no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acompañados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separados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(UASC),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ya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sea:</a:t>
            </a:r>
            <a:endParaRPr sz="2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el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país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asilo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</a:t>
            </a:r>
            <a:endParaRPr sz="2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el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país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origen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través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del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retorno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voluntario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</a:t>
            </a:r>
            <a:endParaRPr sz="2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o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un tercer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país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</a:t>
            </a:r>
            <a:endParaRPr sz="2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i="0" u="none" strike="noStrike" cap="none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i="0" u="none" strike="noStrike" cap="none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Como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mínimo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debe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realizarse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una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1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Evaluación</a:t>
            </a:r>
            <a:r>
              <a:rPr lang="en-GB" sz="2200" b="1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del </a:t>
            </a:r>
            <a:r>
              <a:rPr lang="en-GB" sz="2200" b="1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Interés</a:t>
            </a:r>
            <a:r>
              <a:rPr lang="en-GB" sz="2200" b="1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Superior (BIA)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para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determinar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si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reunificación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responde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efectivamente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al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interés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superior del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 En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algunas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circunstancias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excepcionales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se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requiere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una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1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Determinación</a:t>
            </a:r>
            <a:r>
              <a:rPr lang="en-GB" sz="2200" b="1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del </a:t>
            </a:r>
            <a:r>
              <a:rPr lang="en-GB" sz="2200" b="1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Interés</a:t>
            </a:r>
            <a:r>
              <a:rPr lang="en-GB" sz="2200" b="1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Superior (BID)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antes de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proceder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reunificación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familiar.</a:t>
            </a:r>
            <a:endParaRPr sz="2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Helvetica Neue"/>
              <a:buNone/>
            </a:pPr>
            <a:br>
              <a:rPr lang="en-GB"/>
            </a:br>
            <a:r>
              <a:rPr lang="en-GB"/>
              <a:t>Introducción a la verificación</a:t>
            </a:r>
            <a:br>
              <a:rPr lang="en-GB"/>
            </a:br>
            <a:endParaRPr/>
          </a:p>
        </p:txBody>
      </p:sp>
      <p:sp>
        <p:nvSpPr>
          <p:cNvPr id="234" name="Google Shape;234;p2"/>
          <p:cNvSpPr txBox="1">
            <a:spLocks noGrp="1"/>
          </p:cNvSpPr>
          <p:nvPr>
            <p:ph type="body" idx="2"/>
          </p:nvPr>
        </p:nvSpPr>
        <p:spPr>
          <a:xfrm>
            <a:off x="165692" y="1890591"/>
            <a:ext cx="10820013" cy="3951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40640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	La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verificación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es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el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proceso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establecer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la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validez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los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vínculos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familiares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y de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confirmar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la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voluntad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del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niño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o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niña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y del familiar de ser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reunificados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45720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Existen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dos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elementos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en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la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verificación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-406400">
              <a:spcBef>
                <a:spcPts val="1000"/>
              </a:spcBef>
              <a:buSzPts val="2800"/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Validar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los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vínculos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familiares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-406400">
              <a:spcBef>
                <a:spcPts val="1000"/>
              </a:spcBef>
              <a:buSzPts val="2800"/>
            </a:pP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Evaluar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si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la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reunificación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responde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al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interés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superior del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niño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o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niña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8600" lvl="0" indent="-64135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"/>
          <p:cNvSpPr txBox="1">
            <a:spLocks noGrp="1"/>
          </p:cNvSpPr>
          <p:nvPr>
            <p:ph type="body" idx="1"/>
          </p:nvPr>
        </p:nvSpPr>
        <p:spPr>
          <a:xfrm>
            <a:off x="685992" y="850192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None/>
            </a:pPr>
            <a:r>
              <a:rPr lang="en-GB" dirty="0" err="1">
                <a:solidFill>
                  <a:schemeClr val="accent5"/>
                </a:solidFill>
              </a:rPr>
              <a:t>Validación</a:t>
            </a:r>
            <a:r>
              <a:rPr lang="en-GB" dirty="0">
                <a:solidFill>
                  <a:schemeClr val="accent5"/>
                </a:solidFill>
              </a:rPr>
              <a:t> de </a:t>
            </a:r>
            <a:r>
              <a:rPr lang="en-GB" dirty="0" err="1">
                <a:solidFill>
                  <a:schemeClr val="accent5"/>
                </a:solidFill>
              </a:rPr>
              <a:t>los</a:t>
            </a:r>
            <a:r>
              <a:rPr lang="en-GB" dirty="0">
                <a:solidFill>
                  <a:schemeClr val="accent5"/>
                </a:solidFill>
              </a:rPr>
              <a:t> </a:t>
            </a:r>
            <a:r>
              <a:rPr lang="en-GB" dirty="0" err="1">
                <a:solidFill>
                  <a:schemeClr val="accent5"/>
                </a:solidFill>
              </a:rPr>
              <a:t>vínculos</a:t>
            </a:r>
            <a:r>
              <a:rPr lang="en-GB" dirty="0">
                <a:solidFill>
                  <a:schemeClr val="accent5"/>
                </a:solidFill>
              </a:rPr>
              <a:t> </a:t>
            </a:r>
            <a:r>
              <a:rPr lang="en-GB" dirty="0" err="1">
                <a:solidFill>
                  <a:schemeClr val="accent5"/>
                </a:solidFill>
              </a:rPr>
              <a:t>familiares</a:t>
            </a:r>
            <a:endParaRPr dirty="0">
              <a:solidFill>
                <a:schemeClr val="accent5"/>
              </a:solidFill>
            </a:endParaRPr>
          </a:p>
        </p:txBody>
      </p:sp>
      <p:sp>
        <p:nvSpPr>
          <p:cNvPr id="240" name="Google Shape;240;p3"/>
          <p:cNvSpPr/>
          <p:nvPr/>
        </p:nvSpPr>
        <p:spPr>
          <a:xfrm>
            <a:off x="685992" y="1962500"/>
            <a:ext cx="10820015" cy="4154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Los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niños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y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niñas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especialmente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los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lactantes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los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niños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muy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pequeños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aquellos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que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no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pueden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comunicarse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manera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eficaz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pueden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ser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entregados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 la persona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equivocada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Esto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puede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deberse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 un error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genuino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al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deseo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sustituir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 un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hijo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perdido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por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parte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padres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cuyos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propios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hijos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/as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han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fallecido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desaparecido, o a la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intención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utilizar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al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niño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niña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para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trabajo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u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otras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formas de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explotación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En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contextos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conflicto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postconflicto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un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niño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niña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también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puede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ser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reclamado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por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motivos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malintencionados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como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la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venganza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contra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una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familia o para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eliminar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 un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testigo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asesinatos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"/>
          <p:cNvSpPr txBox="1">
            <a:spLocks noGrp="1"/>
          </p:cNvSpPr>
          <p:nvPr>
            <p:ph type="title"/>
          </p:nvPr>
        </p:nvSpPr>
        <p:spPr>
          <a:xfrm>
            <a:off x="786616" y="325700"/>
            <a:ext cx="107199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Helvetica Neue"/>
              <a:buNone/>
            </a:pPr>
            <a:r>
              <a:rPr lang="en-GB" dirty="0"/>
              <a:t>EVALUACIÓN DE SI LA REUNIFICACIÓN RESPONDE AL INTERÉS SUPERIOR DEL NIÑO O NIÑA:</a:t>
            </a:r>
            <a:endParaRPr dirty="0"/>
          </a:p>
        </p:txBody>
      </p:sp>
      <p:sp>
        <p:nvSpPr>
          <p:cNvPr id="246" name="Google Shape;246;p4"/>
          <p:cNvSpPr/>
          <p:nvPr/>
        </p:nvSpPr>
        <p:spPr>
          <a:xfrm>
            <a:off x="4575035" y="1712559"/>
            <a:ext cx="7261200" cy="43765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“Cuando la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localización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es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exitosa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debe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realizarse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una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evaluación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para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verificar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que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la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reunificación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familiar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responde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al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interés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superior del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niño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niña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 En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los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casos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en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que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existan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preocupaciones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serias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puede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ser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necesario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involucrar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 las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autoridades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competentes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los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sistemas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bienestar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existentes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otras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agencias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y las comunidades locales para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cualquier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acción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adicional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el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apoyo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futuro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que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se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requiera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.”</a:t>
            </a:r>
            <a:endParaRPr sz="2000" b="0" i="0" u="none" strike="noStrike" cap="none" dirty="0">
              <a:solidFill>
                <a:schemeClr val="tx1"/>
              </a:solidFill>
              <a:latin typeface="Calibri" panose="020F0502020204030204" pitchFamily="34" charset="0"/>
              <a:ea typeface="Helvetica Neue"/>
              <a:cs typeface="Calibri" panose="020F0502020204030204" pitchFamily="34" charset="0"/>
              <a:sym typeface="Helvetica Neue"/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47" name="Google Shape;247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7077" y="2694955"/>
            <a:ext cx="4220575" cy="2411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5"/>
          <p:cNvSpPr txBox="1">
            <a:spLocks noGrp="1"/>
          </p:cNvSpPr>
          <p:nvPr>
            <p:ph type="body" idx="1"/>
          </p:nvPr>
        </p:nvSpPr>
        <p:spPr>
          <a:xfrm>
            <a:off x="656023" y="784409"/>
            <a:ext cx="10820015" cy="751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</a:pPr>
            <a:r>
              <a:rPr lang="en-GB" dirty="0">
                <a:solidFill>
                  <a:schemeClr val="accent5"/>
                </a:solidFill>
              </a:rPr>
              <a:t>INFORMACIÓN PARA LA TOMA DE DECISIONES</a:t>
            </a:r>
            <a:endParaRPr dirty="0">
              <a:solidFill>
                <a:schemeClr val="accent5"/>
              </a:solidFill>
            </a:endParaRPr>
          </a:p>
        </p:txBody>
      </p:sp>
      <p:sp>
        <p:nvSpPr>
          <p:cNvPr id="253" name="Google Shape;253;p5"/>
          <p:cNvSpPr/>
          <p:nvPr/>
        </p:nvSpPr>
        <p:spPr>
          <a:xfrm>
            <a:off x="656023" y="2014367"/>
            <a:ext cx="11116505" cy="3416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¿</a:t>
            </a:r>
            <a:r>
              <a:rPr lang="en-GB" sz="2400" b="1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Responde</a:t>
            </a:r>
            <a:r>
              <a:rPr lang="en-GB" sz="2400" b="1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la </a:t>
            </a:r>
            <a:r>
              <a:rPr lang="en-GB" sz="2400" b="1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reunificación</a:t>
            </a:r>
            <a:r>
              <a:rPr lang="en-GB" sz="2400" b="1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al </a:t>
            </a:r>
            <a:r>
              <a:rPr lang="en-GB" sz="2400" b="1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interés</a:t>
            </a:r>
            <a:r>
              <a:rPr lang="en-GB" sz="2400" b="1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superior de </a:t>
            </a:r>
            <a:r>
              <a:rPr lang="en-GB" sz="2400" b="1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esta</a:t>
            </a:r>
            <a:r>
              <a:rPr lang="en-GB" sz="2400" b="1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1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niña</a:t>
            </a:r>
            <a:r>
              <a:rPr lang="en-GB" sz="2400" b="1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</a:t>
            </a:r>
            <a:r>
              <a:rPr lang="en-GB" sz="2400" b="1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niño</a:t>
            </a:r>
            <a:r>
              <a:rPr lang="en-GB" sz="2400" b="1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1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en</a:t>
            </a:r>
            <a:r>
              <a:rPr lang="en-GB" sz="2400" b="1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particular?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Señala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cualquier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problema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que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deba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abordarse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durante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el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período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preparación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antes de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que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se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lleve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cabo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la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reunificación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El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proceso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debe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considerar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las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opiniones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del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niño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la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niña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y de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los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miembros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la familia,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confirmar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que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ambas partes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están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dispuestas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proceder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y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evaluar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las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condiciones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y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circunstancias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en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las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que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el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niño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la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niña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será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reintegrado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 El tutor legal también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debe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participar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y ser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escuchado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en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el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proceso</a:t>
            </a:r>
            <a:r>
              <a:rPr lang="en-GB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6"/>
          <p:cNvSpPr txBox="1">
            <a:spLocks noGrp="1"/>
          </p:cNvSpPr>
          <p:nvPr>
            <p:ph type="body" idx="1"/>
          </p:nvPr>
        </p:nvSpPr>
        <p:spPr>
          <a:xfrm>
            <a:off x="534836" y="824440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</a:pPr>
            <a:r>
              <a:rPr lang="en-GB"/>
              <a:t>Actividad 1 – ¿Cómo realizamos la verificación?</a:t>
            </a:r>
            <a:endParaRPr/>
          </a:p>
        </p:txBody>
      </p:sp>
      <p:pic>
        <p:nvPicPr>
          <p:cNvPr id="259" name="Google Shape;259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84493" y="-297439"/>
            <a:ext cx="3386757" cy="3386757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6"/>
          <p:cNvSpPr txBox="1"/>
          <p:nvPr/>
        </p:nvSpPr>
        <p:spPr>
          <a:xfrm>
            <a:off x="639085" y="1948556"/>
            <a:ext cx="10343100" cy="4372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Tómese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15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minutos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para leer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su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estudio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caso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y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utilice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los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formularios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verificación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incluido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el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formulario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para </a:t>
            </a:r>
            <a:r>
              <a:rPr lang="en-GB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niñez</a:t>
            </a:r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menor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5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años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para responder a las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siguientes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preguntas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: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rgbClr val="000000"/>
              </a:buClr>
              <a:buSzPts val="2000"/>
            </a:pPr>
            <a:endParaRPr lang="en-GB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rgbClr val="000000"/>
              </a:buClr>
              <a:buSzPts val="2000"/>
              <a:buAutoNum type="arabicPeriod"/>
            </a:pP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¿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Qué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preguntas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sería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necesario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hacer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para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realizar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la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verificación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?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Tenga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en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cuenta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el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trabajo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realizado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en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el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Módulo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8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sobre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documentación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y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utilice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también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los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formularios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verificación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como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guía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 Se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espera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que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identifique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preguntas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específicas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que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haría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a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qué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persona se las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haría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y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por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qué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ha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seleccionado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esas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preguntas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</a:t>
            </a:r>
            <a:endParaRPr lang="en-GB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rgbClr val="000000"/>
              </a:buClr>
              <a:buSzPts val="2000"/>
              <a:buAutoNum type="arabicPeriod"/>
            </a:pP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¿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Cómo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comprobaría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la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información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? ¿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Qué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métodos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utilizaría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? En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este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punto se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busca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un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nivel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detalle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sobre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cualquier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preocupación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particular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que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tenga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los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tipos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datos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que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desea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verificar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y las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razones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para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hacerlo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rgbClr val="000000"/>
              </a:buClr>
              <a:buSzPts val="2000"/>
              <a:buFont typeface="Arial"/>
              <a:buAutoNum type="arabicPeriod"/>
            </a:pP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¿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Qué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pasos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debería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seguir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? Debe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determinar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quién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necesita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consultar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a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quién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debe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informar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y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qué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otros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actores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deberían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ser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incluidos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en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el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proceso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rgbClr val="000000"/>
              </a:buClr>
              <a:buSzPts val="2000"/>
              <a:buFont typeface="Arial"/>
              <a:buAutoNum type="arabicPeriod"/>
            </a:pP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¿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Qué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decisión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tomaría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? Debe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indicar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cuál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sería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su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decisión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final (probable) y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cuáles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serían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las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principales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razones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que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la </a:t>
            </a:r>
            <a:r>
              <a:rPr lang="en-GB" sz="20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sustentan</a:t>
            </a:r>
            <a:r>
              <a:rPr lang="en-GB" sz="20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7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</a:pPr>
            <a:r>
              <a:rPr lang="en-GB" sz="2800" dirty="0" err="1"/>
              <a:t>Verificación</a:t>
            </a:r>
            <a:r>
              <a:rPr lang="en-GB" sz="2800" dirty="0"/>
              <a:t> con </a:t>
            </a:r>
            <a:r>
              <a:rPr lang="en-GB" sz="2800" dirty="0" err="1"/>
              <a:t>lactantes</a:t>
            </a:r>
            <a:r>
              <a:rPr lang="en-GB" sz="2800" dirty="0"/>
              <a:t>, </a:t>
            </a:r>
            <a:r>
              <a:rPr lang="en-GB" sz="2800" dirty="0" err="1"/>
              <a:t>niños</a:t>
            </a:r>
            <a:r>
              <a:rPr lang="en-GB" sz="2800" dirty="0"/>
              <a:t> y </a:t>
            </a:r>
            <a:r>
              <a:rPr lang="en-GB" sz="2800" dirty="0" err="1"/>
              <a:t>niñas</a:t>
            </a:r>
            <a:r>
              <a:rPr lang="en-GB" sz="2800" dirty="0"/>
              <a:t> </a:t>
            </a:r>
            <a:r>
              <a:rPr lang="en-GB" sz="2800" dirty="0" err="1"/>
              <a:t>pequeños</a:t>
            </a:r>
            <a:r>
              <a:rPr lang="en-GB" sz="2800" dirty="0"/>
              <a:t> y </a:t>
            </a:r>
            <a:r>
              <a:rPr lang="en-GB" sz="2800" dirty="0" err="1"/>
              <a:t>niños</a:t>
            </a:r>
            <a:r>
              <a:rPr lang="en-GB" sz="2800" dirty="0"/>
              <a:t> y </a:t>
            </a:r>
            <a:r>
              <a:rPr lang="en-GB" sz="2800" dirty="0" err="1"/>
              <a:t>niñas</a:t>
            </a:r>
            <a:r>
              <a:rPr lang="en-GB" sz="2800" dirty="0"/>
              <a:t> con </a:t>
            </a:r>
            <a:r>
              <a:rPr lang="en-GB" sz="2800" dirty="0" err="1"/>
              <a:t>dificultades</a:t>
            </a:r>
            <a:r>
              <a:rPr lang="en-GB" sz="2800" dirty="0"/>
              <a:t> de </a:t>
            </a:r>
            <a:r>
              <a:rPr lang="en-GB" sz="2800" dirty="0" err="1"/>
              <a:t>comunicación</a:t>
            </a:r>
            <a:endParaRPr sz="2800" dirty="0"/>
          </a:p>
        </p:txBody>
      </p:sp>
      <p:sp>
        <p:nvSpPr>
          <p:cNvPr id="266" name="Google Shape;266;p7"/>
          <p:cNvSpPr/>
          <p:nvPr/>
        </p:nvSpPr>
        <p:spPr>
          <a:xfrm>
            <a:off x="656023" y="1852763"/>
            <a:ext cx="11120700" cy="4832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los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solicitantes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adultos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se les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debe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pedir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:</a:t>
            </a:r>
            <a:endParaRPr sz="2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i="0" u="none" strike="noStrike" cap="none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 panose="020B0604020202020204" pitchFamily="34" charset="0"/>
              <a:buChar char="•"/>
            </a:pP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Seleccionen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fotografía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del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entre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varias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imágenes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</a:t>
            </a:r>
            <a:endParaRPr sz="2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Describan al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</a:t>
            </a:r>
            <a:endParaRPr sz="2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Describan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ropa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joyas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u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objetos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el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llevaba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portaba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el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momento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separación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</a:t>
            </a:r>
            <a:endParaRPr sz="2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Recuerden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el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lugar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donde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fue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dejado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el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y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cómo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ocurrió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separación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</a:t>
            </a:r>
            <a:endParaRPr sz="2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Identifiquen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palabras o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frases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el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conocía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antes de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separación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</a:t>
            </a:r>
            <a:endParaRPr sz="2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Mencionen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lugares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ubicaciones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el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conocía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el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momento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separación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</a:t>
            </a:r>
            <a:endParaRPr sz="2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Siempre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sea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posible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se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debe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solicitar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los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vecinos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los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familiares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corroboren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información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proporcionada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</a:t>
            </a:r>
            <a:endParaRPr sz="2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También se les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debe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pedir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recuerden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cualquier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información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conozcan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sobre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el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lugar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y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fecha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separación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entre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el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solicitante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y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el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</a:t>
            </a:r>
            <a:endParaRPr sz="2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9"/>
          <p:cNvSpPr txBox="1">
            <a:spLocks noGrp="1"/>
          </p:cNvSpPr>
          <p:nvPr>
            <p:ph type="title"/>
          </p:nvPr>
        </p:nvSpPr>
        <p:spPr>
          <a:xfrm>
            <a:off x="595252" y="478788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</a:pPr>
            <a:r>
              <a:rPr lang="en-GB" dirty="0"/>
              <a:t>Cuando se </a:t>
            </a:r>
            <a:r>
              <a:rPr lang="en-GB" dirty="0" err="1"/>
              <a:t>requiere</a:t>
            </a:r>
            <a:r>
              <a:rPr lang="en-GB" dirty="0"/>
              <a:t> </a:t>
            </a:r>
            <a:r>
              <a:rPr lang="en-GB" dirty="0" err="1"/>
              <a:t>una</a:t>
            </a:r>
            <a:r>
              <a:rPr lang="en-GB" dirty="0"/>
              <a:t> </a:t>
            </a:r>
            <a:r>
              <a:rPr lang="en-GB" dirty="0" err="1"/>
              <a:t>evaluación</a:t>
            </a:r>
            <a:r>
              <a:rPr lang="en-GB" dirty="0"/>
              <a:t> </a:t>
            </a:r>
            <a:r>
              <a:rPr lang="en-GB" dirty="0" err="1"/>
              <a:t>adicional</a:t>
            </a:r>
            <a:r>
              <a:rPr lang="en-GB" dirty="0"/>
              <a:t> (I)</a:t>
            </a:r>
            <a:endParaRPr dirty="0"/>
          </a:p>
        </p:txBody>
      </p:sp>
      <p:sp>
        <p:nvSpPr>
          <p:cNvPr id="272" name="Google Shape;272;p9"/>
          <p:cNvSpPr/>
          <p:nvPr/>
        </p:nvSpPr>
        <p:spPr>
          <a:xfrm>
            <a:off x="676118" y="1804351"/>
            <a:ext cx="10920630" cy="4370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/>
            </a:pP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¿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Cuál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fue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razón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separación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? En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caso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una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separación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voluntaria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¿se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han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resuelto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los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problemas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originales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?</a:t>
            </a:r>
            <a:endParaRPr sz="2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/>
            </a:pP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¿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Existe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un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historial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problemas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relación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familiar antes de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separación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particular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negligencia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hacia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el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violencia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abuso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?</a:t>
            </a:r>
            <a:endParaRPr sz="2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/>
            </a:pP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¿Ha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habido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cambios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significativos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la familia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desde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separación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por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ejemplo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fallecimiento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enfermedad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/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discapacidad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algún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miembro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la familia?</a:t>
            </a:r>
            <a:endParaRPr sz="2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/>
            </a:pP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¿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Está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la familia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dispuesta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brindar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cuidado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al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? ¿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Está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el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dispuesto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/a 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regresar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con la familia?</a:t>
            </a:r>
            <a:endParaRPr sz="2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/>
            </a:pP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Si la familia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tiene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preocupaciones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sobre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reunificación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¿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estas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están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relacionadas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con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falta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recursos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materiales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capacidad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financiera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para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cuidar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otro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miembro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la familia? ¿O se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refieren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 la forma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el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se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integrará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relación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con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dificultades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conductuales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sociales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emocionales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?</a:t>
            </a:r>
            <a:endParaRPr sz="2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0"/>
          <p:cNvSpPr/>
          <p:nvPr/>
        </p:nvSpPr>
        <p:spPr>
          <a:xfrm>
            <a:off x="549173" y="1738233"/>
            <a:ext cx="10927210" cy="4708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800100" marR="0" lvl="0" indent="-254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/>
            </a:pP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Qué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preocupaciones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tiene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el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respecto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reunificación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y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qué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se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puede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hacer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para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abordarlas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? ¿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Existen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impactos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específicos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derivados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sus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experiencias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desde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separación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por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ejemplo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asociación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con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fuerzas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grupos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armados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violencia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género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(VG)?</a:t>
            </a:r>
            <a:endParaRPr sz="2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/>
            </a:pP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¿El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necesita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atención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sanitaria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más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allá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normalmente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está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disponible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la comunidad a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regresará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o las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condiciones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dificultarían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provisión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cuidados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óptimos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?</a:t>
            </a:r>
            <a:endParaRPr sz="2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/>
            </a:pP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¿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Existe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alguna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hostilidad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hacia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el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retorno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niños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y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niñas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la comunidad a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regresará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? ¿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Cuál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es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situación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la familia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dentro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la comunidad y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qué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nivel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apoyo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social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tiene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?</a:t>
            </a:r>
            <a:endParaRPr sz="2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/>
            </a:pP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¿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Existe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inseguridad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continua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la zona de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origen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? ¿Es probable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esto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exponga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al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niño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niña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que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regresa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riesgos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? ¿En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qué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medida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esta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situación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afecta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la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vida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cotidiana</a:t>
            </a:r>
            <a:r>
              <a:rPr lang="en-GB" sz="2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de la familia?</a:t>
            </a:r>
            <a:endParaRPr sz="2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8" name="Google Shape;278;p10"/>
          <p:cNvSpPr txBox="1"/>
          <p:nvPr/>
        </p:nvSpPr>
        <p:spPr>
          <a:xfrm>
            <a:off x="549173" y="706215"/>
            <a:ext cx="10348982" cy="600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</a:pPr>
            <a:r>
              <a:rPr lang="en-GB" sz="3000" b="1" i="0" u="none" strike="noStrike" cap="none" dirty="0">
                <a:solidFill>
                  <a:srgbClr val="029FA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Cuando se </a:t>
            </a:r>
            <a:r>
              <a:rPr lang="en-GB" sz="3000" b="1" i="0" u="none" strike="noStrike" cap="none" dirty="0" err="1">
                <a:solidFill>
                  <a:srgbClr val="029FA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requiere</a:t>
            </a:r>
            <a:r>
              <a:rPr lang="en-GB" sz="3000" b="1" i="0" u="none" strike="noStrike" cap="none" dirty="0">
                <a:solidFill>
                  <a:srgbClr val="029FA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3000" b="1" i="0" u="none" strike="noStrike" cap="none" dirty="0" err="1">
                <a:solidFill>
                  <a:srgbClr val="029FA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una</a:t>
            </a:r>
            <a:r>
              <a:rPr lang="en-GB" sz="3000" b="1" i="0" u="none" strike="noStrike" cap="none" dirty="0">
                <a:solidFill>
                  <a:srgbClr val="029FA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3000" b="1" i="0" u="none" strike="noStrike" cap="none" dirty="0" err="1">
                <a:solidFill>
                  <a:srgbClr val="029FA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evaluación</a:t>
            </a:r>
            <a:r>
              <a:rPr lang="en-GB" sz="3000" b="1" i="0" u="none" strike="noStrike" cap="none" dirty="0">
                <a:solidFill>
                  <a:srgbClr val="029FA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3000" b="1" i="0" u="none" strike="noStrike" cap="none" dirty="0" err="1">
                <a:solidFill>
                  <a:srgbClr val="029FA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adicional</a:t>
            </a:r>
            <a:r>
              <a:rPr lang="en-GB" sz="3000" b="1" i="0" u="none" strike="noStrike" cap="none" dirty="0">
                <a:solidFill>
                  <a:srgbClr val="029FA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(II)</a:t>
            </a:r>
            <a:endParaRPr sz="3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1225</Words>
  <Application>Microsoft Macintosh PowerPoint</Application>
  <PresentationFormat>Widescreen</PresentationFormat>
  <Paragraphs>65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Noto Sans Symbols</vt:lpstr>
      <vt:lpstr>Helvetica Neue</vt:lpstr>
      <vt:lpstr>Calibri</vt:lpstr>
      <vt:lpstr>Arial</vt:lpstr>
      <vt:lpstr>Office Theme</vt:lpstr>
      <vt:lpstr>PowerPoint Presentation</vt:lpstr>
      <vt:lpstr> Introducción a la verificación </vt:lpstr>
      <vt:lpstr>PowerPoint Presentation</vt:lpstr>
      <vt:lpstr>EVALUACIÓN DE SI LA REUNIFICACIÓN RESPONDE AL INTERÉS SUPERIOR DEL NIÑO O NIÑA:</vt:lpstr>
      <vt:lpstr>PowerPoint Presentation</vt:lpstr>
      <vt:lpstr>PowerPoint Presentation</vt:lpstr>
      <vt:lpstr>Verificación con lactantes, niños y niñas pequeños y niños y niñas con dificultades de comunicación</vt:lpstr>
      <vt:lpstr>Cuando se requiere una evaluación adicional (I)</vt:lpstr>
      <vt:lpstr>PowerPoint Presentation</vt:lpstr>
      <vt:lpstr>Verificación/Evaluación para niños, niñas y adolescentes refugiados no acompañados o separados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Colleen Fitzgerald</dc:creator>
  <cp:lastModifiedBy>Kyra Loat</cp:lastModifiedBy>
  <cp:revision>3</cp:revision>
  <dcterms:created xsi:type="dcterms:W3CDTF">2017-12-20T18:51:03Z</dcterms:created>
  <dcterms:modified xsi:type="dcterms:W3CDTF">2026-05-20T19:52:18Z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0x010100BFE899AF83B04C42AD08B91EA0A3BDD1</vt:lpwstr>
  </property>
  <property fmtid="{D5CDD505-2E9C-101B-9397-08002B2CF9AE}" pid="3" name="Order">
    <vt:r8>146900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